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72" r:id="rId8"/>
    <p:sldId id="263" r:id="rId9"/>
    <p:sldId id="264" r:id="rId10"/>
    <p:sldId id="265" r:id="rId11"/>
    <p:sldId id="268" r:id="rId12"/>
    <p:sldId id="266" r:id="rId13"/>
    <p:sldId id="27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5" r:id="rId27"/>
    <p:sldId id="284" r:id="rId28"/>
    <p:sldId id="283" r:id="rId29"/>
    <p:sldId id="282" r:id="rId30"/>
    <p:sldId id="286" r:id="rId31"/>
    <p:sldId id="287" r:id="rId32"/>
    <p:sldId id="288" r:id="rId33"/>
    <p:sldId id="289" r:id="rId34"/>
    <p:sldId id="296" r:id="rId35"/>
    <p:sldId id="290" r:id="rId36"/>
    <p:sldId id="295" r:id="rId37"/>
    <p:sldId id="291" r:id="rId38"/>
    <p:sldId id="293" r:id="rId39"/>
    <p:sldId id="292" r:id="rId40"/>
    <p:sldId id="294" r:id="rId41"/>
    <p:sldId id="298" r:id="rId42"/>
    <p:sldId id="299" r:id="rId43"/>
    <p:sldId id="29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>
            <a:normAutofit/>
          </a:bodyPr>
          <a:lstStyle/>
          <a:p>
            <a:r>
              <a:rPr lang="uk-UA" dirty="0" smtClean="0"/>
              <a:t>Суспільні комахи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4578" name="Picture 2" descr="Ты не бойся муравья... (Formica Rufa Complex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70953" cy="59950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692696"/>
            <a:ext cx="3779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Загрозлива для великих тварин поза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З яйця через 2 доби з</a:t>
            </a:r>
            <a:r>
              <a:rPr lang="en-US" sz="2800" dirty="0" smtClean="0"/>
              <a:t>’</a:t>
            </a:r>
            <a:r>
              <a:rPr lang="uk-UA" sz="2800" dirty="0" smtClean="0"/>
              <a:t>являється личинка, яку щохвилини</a:t>
            </a:r>
          </a:p>
          <a:p>
            <a:pPr algn="ctr">
              <a:buNone/>
            </a:pPr>
            <a:r>
              <a:rPr lang="uk-UA" sz="2800" dirty="0" smtClean="0"/>
              <a:t> 3 доби годують  маточковим молочком і 3 доби сумішшю меду і пилку</a:t>
            </a:r>
            <a:endParaRPr lang="ru-RU" sz="2800" dirty="0"/>
          </a:p>
        </p:txBody>
      </p:sp>
      <p:pic>
        <p:nvPicPr>
          <p:cNvPr id="22530" name="Picture 2" descr="http://dic.academic.ru/pictures/wiki/files/50/250px-Bienenwabe_mit_Eiern_und_Bru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096238" cy="53363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64288" y="5373216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Яйця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4868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Личинки, які плавають в кормі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Трутні розвиваються із незапліднених яєць за 24 дні, </a:t>
            </a:r>
          </a:p>
          <a:p>
            <a:pPr algn="ctr">
              <a:buNone/>
            </a:pPr>
            <a:r>
              <a:rPr lang="uk-UA" sz="2800" dirty="0" smtClean="0"/>
              <a:t>робочі бджоли і матки – із запліднених </a:t>
            </a:r>
            <a:endParaRPr lang="ru-RU" sz="2800" dirty="0"/>
          </a:p>
        </p:txBody>
      </p:sp>
      <p:pic>
        <p:nvPicPr>
          <p:cNvPr id="4" name="Picture 2" descr="http://www.pchela-bee.info/uploads/pages/pages-hdK1PWF6p3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203063" cy="52611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64088" y="5301208"/>
            <a:ext cx="2352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Розвиток трутнів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На 6-й день личинка утворює кокон і перетворюється на лялечку, </a:t>
            </a:r>
          </a:p>
          <a:p>
            <a:pPr algn="ctr">
              <a:buNone/>
            </a:pPr>
            <a:r>
              <a:rPr lang="uk-UA" sz="2800" dirty="0" smtClean="0"/>
              <a:t>через 12 днів із нього виходить молода робоча бджола (всього 21 день) </a:t>
            </a:r>
            <a:endParaRPr lang="ru-RU" sz="2800" dirty="0"/>
          </a:p>
        </p:txBody>
      </p:sp>
      <p:pic>
        <p:nvPicPr>
          <p:cNvPr id="23558" name="Picture 6" descr="В течение восьми дней после откладывания маткой яйца личинка превращается в куколку. Через ещё 12 дней формируется тело молодой пчелы. Кормят личинку первые 6 дней, затем ячейку запечатывают восковыми крышечками. Для превращения личинки в куколку пчелы-воспитанницы должны держать постоянную температуру в гнезде +35 градусов, это их основная задач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1" cy="5272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Ось так з</a:t>
            </a:r>
            <a:r>
              <a:rPr lang="en-US" sz="2800" dirty="0" smtClean="0"/>
              <a:t>’</a:t>
            </a:r>
            <a:r>
              <a:rPr lang="uk-UA" sz="2800" dirty="0" smtClean="0"/>
              <a:t>являється робоча бджола</a:t>
            </a:r>
            <a:endParaRPr lang="ru-RU" sz="2800" dirty="0"/>
          </a:p>
        </p:txBody>
      </p:sp>
      <p:pic>
        <p:nvPicPr>
          <p:cNvPr id="34818" name="Picture 2" descr="http://1.bp.blogspot.com/-4NucSV3uopo/TmNVqQ5UNTI/AAAAAAAAAww/iqoK_XVRTrQ/s400/honey_bee_from_egg_to_adult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065514" cy="45554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849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Матка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1196752"/>
            <a:ext cx="176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Молода бджола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980728"/>
            <a:ext cx="24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Бджола-доглядальниця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99792" y="1340768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148478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4725144"/>
            <a:ext cx="889248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4581128"/>
            <a:ext cx="1075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Личинка 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4" idx="0"/>
          </p:cNvCxnSpPr>
          <p:nvPr/>
        </p:nvCxnSpPr>
        <p:spPr>
          <a:xfrm flipV="1">
            <a:off x="4697760" y="4581128"/>
            <a:ext cx="5943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1"/>
          </p:cNvCxnSpPr>
          <p:nvPr/>
        </p:nvCxnSpPr>
        <p:spPr>
          <a:xfrm flipH="1" flipV="1">
            <a:off x="3059832" y="4509120"/>
            <a:ext cx="576064" cy="256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99592" y="4581128"/>
            <a:ext cx="729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Яйце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4581128"/>
            <a:ext cx="1043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Лялечка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Молода бджола годує личинок</a:t>
            </a:r>
            <a:endParaRPr lang="ru-RU" sz="2800" dirty="0"/>
          </a:p>
        </p:txBody>
      </p:sp>
      <p:pic>
        <p:nvPicPr>
          <p:cNvPr id="24578" name="Picture 2" descr="http://dic.academic.ru/pictures/wiki/files/66/Bienen_mit_Bru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5712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Наступна її </a:t>
            </a:r>
            <a:r>
              <a:rPr lang="uk-UA" sz="2800" dirty="0" err="1" smtClean="0"/>
              <a:t>“професія”</a:t>
            </a:r>
            <a:r>
              <a:rPr lang="uk-UA" sz="2800" dirty="0" smtClean="0"/>
              <a:t> – чистка стільників. </a:t>
            </a:r>
          </a:p>
          <a:p>
            <a:pPr algn="ctr">
              <a:buNone/>
            </a:pPr>
            <a:r>
              <a:rPr lang="uk-UA" sz="2800" dirty="0" smtClean="0"/>
              <a:t>У вулику бджоли ніколи не випорожняють кишечник</a:t>
            </a:r>
            <a:endParaRPr lang="ru-RU" sz="2800" dirty="0"/>
          </a:p>
        </p:txBody>
      </p:sp>
      <p:pic>
        <p:nvPicPr>
          <p:cNvPr id="1026" name="Picture 2" descr="http://katyaburg.ru/sites/default/files/pictures/zabavnie_jivotnie/pchela_foto_kartinki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00655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Пізніше вони можуть виробляти віск і будувати нові стільники</a:t>
            </a:r>
            <a:endParaRPr lang="ru-RU" sz="2800" dirty="0"/>
          </a:p>
        </p:txBody>
      </p:sp>
      <p:pic>
        <p:nvPicPr>
          <p:cNvPr id="4" name="Picture 2" descr="Две пчелы передают рот в рот пищу, такая передача у насекомых называется trophallaxis. Пчелы не только передают продукты питания, но также множество химических веществ, гормонов, которые помогают общаться колон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29935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Тритижнева бджола уперше випорожняє кишечник </a:t>
            </a:r>
          </a:p>
          <a:p>
            <a:pPr algn="ctr">
              <a:buNone/>
            </a:pPr>
            <a:r>
              <a:rPr lang="uk-UA" sz="2800" dirty="0" smtClean="0"/>
              <a:t>і починає збирати їжу, а помирає у віці 6 тижнів</a:t>
            </a:r>
            <a:endParaRPr lang="ru-RU" sz="2800" dirty="0"/>
          </a:p>
        </p:txBody>
      </p:sp>
      <p:pic>
        <p:nvPicPr>
          <p:cNvPr id="27650" name="Picture 2" descr="Пчелы, шмель картинки, фото,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40960" cy="5408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    Яйця майбутніх цариць відкладаються у спеціальні комірки      (маточники) і личинок годують тільки маточковим молочком</a:t>
            </a:r>
            <a:endParaRPr lang="ru-RU" sz="2800" dirty="0"/>
          </a:p>
        </p:txBody>
      </p:sp>
      <p:pic>
        <p:nvPicPr>
          <p:cNvPr id="30722" name="Picture 2" descr="Фото маточников и мисоч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15944" cy="5336958"/>
          </a:xfrm>
          <a:prstGeom prst="rect">
            <a:avLst/>
          </a:prstGeom>
          <a:noFill/>
        </p:spPr>
      </p:pic>
      <p:pic>
        <p:nvPicPr>
          <p:cNvPr id="30724" name="Picture 4" descr="http://med-na-dom.com.ua/static/images/mm/royal_jelly_zoo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8680"/>
            <a:ext cx="3810000" cy="25622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5445224"/>
            <a:ext cx="2368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Розвиток 16 днів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Роїння: стара матка з частиною бджіл вилітає з гнізда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5733256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 </a:t>
            </a:r>
            <a:endParaRPr lang="ru-RU" sz="2400" dirty="0"/>
          </a:p>
        </p:txBody>
      </p:sp>
      <p:pic>
        <p:nvPicPr>
          <p:cNvPr id="31748" name="Picture 4" descr="Пчелиный рой обустроился в шкафчике студен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1" cy="53035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02875" y="692696"/>
            <a:ext cx="434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Рій у шафі китайського студента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Суспільні комахи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Належать до перетинчастокрилих (і ще терміти) </a:t>
            </a:r>
          </a:p>
        </p:txBody>
      </p:sp>
      <p:pic>
        <p:nvPicPr>
          <p:cNvPr id="37890" name="Picture 2" descr="http://img0.liveinternet.ru/images/attach/c/1/73/935/73935782_4171694_pch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548680"/>
            <a:ext cx="3648405" cy="2736304"/>
          </a:xfrm>
          <a:prstGeom prst="rect">
            <a:avLst/>
          </a:prstGeom>
          <a:noFill/>
        </p:spPr>
      </p:pic>
      <p:pic>
        <p:nvPicPr>
          <p:cNvPr id="37892" name="Picture 4" descr="http://spim.ru/i/tolk/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3623626" cy="2808311"/>
          </a:xfrm>
          <a:prstGeom prst="rect">
            <a:avLst/>
          </a:prstGeom>
          <a:noFill/>
        </p:spPr>
      </p:pic>
      <p:pic>
        <p:nvPicPr>
          <p:cNvPr id="37894" name="Picture 6" descr="Шмель-сборщ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3672408" cy="2763487"/>
          </a:xfrm>
          <a:prstGeom prst="rect">
            <a:avLst/>
          </a:prstGeom>
          <a:noFill/>
        </p:spPr>
      </p:pic>
      <p:pic>
        <p:nvPicPr>
          <p:cNvPr id="37896" name="Picture 8" descr="http://okrmir.ru/upload/gallery/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56992"/>
            <a:ext cx="4391347" cy="27856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548680"/>
            <a:ext cx="983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Бджола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54868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Джміль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80526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Оса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805264"/>
            <a:ext cx="98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Мураха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З такого рою можна започаткувати новий вулик</a:t>
            </a:r>
            <a:endParaRPr lang="ru-RU" sz="2800" dirty="0"/>
          </a:p>
        </p:txBody>
      </p:sp>
      <p:pic>
        <p:nvPicPr>
          <p:cNvPr id="32770" name="Picture 2" descr="http://img0.liveinternet.ru/images/attach/b/1/25/569/25569636_pchel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128792" cy="5703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Перша дозріла молода матка убиває решту, </a:t>
            </a:r>
          </a:p>
          <a:p>
            <a:pPr algn="ctr">
              <a:buNone/>
            </a:pPr>
            <a:r>
              <a:rPr lang="uk-UA" sz="2800" dirty="0" smtClean="0"/>
              <a:t>або дві перших матки б</a:t>
            </a:r>
            <a:r>
              <a:rPr lang="en-US" sz="2800" dirty="0" smtClean="0"/>
              <a:t>’</a:t>
            </a:r>
            <a:r>
              <a:rPr lang="uk-UA" sz="2800" dirty="0" err="1" smtClean="0"/>
              <a:t>ються</a:t>
            </a:r>
            <a:r>
              <a:rPr lang="uk-UA" sz="2800" dirty="0" smtClean="0"/>
              <a:t> </a:t>
            </a:r>
            <a:r>
              <a:rPr lang="uk-UA" sz="2800" dirty="0" err="1" smtClean="0"/>
              <a:t>насмерть</a:t>
            </a:r>
            <a:endParaRPr lang="ru-RU" sz="2800" dirty="0"/>
          </a:p>
        </p:txBody>
      </p:sp>
      <p:pic>
        <p:nvPicPr>
          <p:cNvPr id="33794" name="Picture 2" descr="http://goldenbee-tentorium.ru/wp-content/uploads/2010/08/p2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08" y="548680"/>
            <a:ext cx="9148108" cy="5494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Матка спаровується з 5 – 8 трутнями, після чого вони помирають.</a:t>
            </a:r>
          </a:p>
          <a:p>
            <a:pPr algn="ctr">
              <a:buNone/>
            </a:pPr>
            <a:r>
              <a:rPr lang="uk-UA" sz="2800" dirty="0" smtClean="0"/>
              <a:t> Накопиченої сперми матці вистачає на все життя</a:t>
            </a:r>
            <a:endParaRPr lang="ru-RU" sz="2800" dirty="0"/>
          </a:p>
        </p:txBody>
      </p:sp>
      <p:pic>
        <p:nvPicPr>
          <p:cNvPr id="35844" name="Picture 4" descr="http://3.bp.blogspot.com/-tWEQdR1qFbY/TmNUj7lbf1I/AAAAAAAAAwo/Y0H_QzUxIHg/s1600/mattin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573686" cy="2937124"/>
          </a:xfrm>
          <a:prstGeom prst="rect">
            <a:avLst/>
          </a:prstGeom>
          <a:noFill/>
        </p:spPr>
      </p:pic>
      <p:pic>
        <p:nvPicPr>
          <p:cNvPr id="35846" name="Picture 6" descr="http://auroratel.net/wp-content/uploads/2012/10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3323198" cy="2520280"/>
          </a:xfrm>
          <a:prstGeom prst="rect">
            <a:avLst/>
          </a:prstGeom>
          <a:noFill/>
        </p:spPr>
      </p:pic>
      <p:pic>
        <p:nvPicPr>
          <p:cNvPr id="35848" name="Picture 8" descr="http://3.bp.blogspot.com/-hA8oL2uP6wY/TmNUQUnL-nI/AAAAAAAAAwk/r_9cuUSeL9g/s1600/mattin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3965464" cy="2304256"/>
          </a:xfrm>
          <a:prstGeom prst="rect">
            <a:avLst/>
          </a:prstGeom>
          <a:noFill/>
        </p:spPr>
      </p:pic>
      <p:pic>
        <p:nvPicPr>
          <p:cNvPr id="35850" name="Picture 10" descr="http://3.bp.blogspot.com/-xmGJNkeld5I/TmNUnBRpRNI/AAAAAAAAAws/RU8pCxJXQbE/s320/matting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417870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Решту трутнів бджоли убивають або виганяють</a:t>
            </a:r>
          </a:p>
        </p:txBody>
      </p:sp>
      <p:pic>
        <p:nvPicPr>
          <p:cNvPr id="1026" name="Picture 2" descr="Вот так кончают трут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Бджоли спілкуються за допомогою хімічних речовин і танцю</a:t>
            </a:r>
          </a:p>
        </p:txBody>
      </p:sp>
      <p:pic>
        <p:nvPicPr>
          <p:cNvPr id="37890" name="Picture 2" descr="http://www.membrana.ru/storage/img/p/p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522071" cy="4925542"/>
          </a:xfrm>
          <a:prstGeom prst="rect">
            <a:avLst/>
          </a:prstGeom>
          <a:noFill/>
        </p:spPr>
      </p:pic>
      <p:pic>
        <p:nvPicPr>
          <p:cNvPr id="37892" name="Picture 4" descr="http://24medok.ru/wp-content/uploads/2012/04/69213a8082671e29031fb3dadff623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624" y="548680"/>
            <a:ext cx="1296144" cy="1340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4941168"/>
            <a:ext cx="307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Прямий танець – їжа близько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836712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Виляючий</a:t>
            </a:r>
            <a:r>
              <a:rPr lang="uk-UA" dirty="0" smtClean="0"/>
              <a:t> танець – </a:t>
            </a:r>
          </a:p>
          <a:p>
            <a:r>
              <a:rPr lang="uk-UA" dirty="0" smtClean="0"/>
              <a:t>їжа далеко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Запилюють рослини</a:t>
            </a:r>
          </a:p>
        </p:txBody>
      </p:sp>
      <p:pic>
        <p:nvPicPr>
          <p:cNvPr id="38914" name="Picture 2" descr="http://cafelink.ru/wp-content/uploads/2011/01/%D0%9F%D1%87%D0%B5%D0%BB%D0%B0-%D0%B2-%D0%BF%D1%8B%D0%BB%D1%8C%D1%86%D0%B5-%D1%86%D0%B2%D0%B5%D1%82%D0%BA%D0%B0-%D1%82%D1%8B%D0%BA%D0%B2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57140" cy="5640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Мед ніколи не псується</a:t>
            </a:r>
          </a:p>
        </p:txBody>
      </p:sp>
      <p:pic>
        <p:nvPicPr>
          <p:cNvPr id="43010" name="Picture 2" descr="http://babushka.ua/sites/default/files/files/articles/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18995" cy="5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Віск – виділення воскових залоз бджіл</a:t>
            </a:r>
          </a:p>
        </p:txBody>
      </p:sp>
      <p:pic>
        <p:nvPicPr>
          <p:cNvPr id="41986" name="Picture 2" descr="http://www.artleo.com/pic/201108/1680x1050/artleo.com-7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</p:spPr>
      </p:pic>
      <p:pic>
        <p:nvPicPr>
          <p:cNvPr id="41988" name="Picture 4" descr="http://www.pchela-bee.info/uploads/pages/pages-3TUTIQeS6p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528392" cy="2646294"/>
          </a:xfrm>
          <a:prstGeom prst="rect">
            <a:avLst/>
          </a:prstGeom>
          <a:noFill/>
        </p:spPr>
      </p:pic>
      <p:pic>
        <p:nvPicPr>
          <p:cNvPr id="41990" name="Picture 6" descr="File:Montana 10 bg 061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501008"/>
            <a:ext cx="3563550" cy="267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Прополіс – спеціально оброблені бджолами </a:t>
            </a:r>
          </a:p>
          <a:p>
            <a:pPr algn="ctr">
              <a:buNone/>
            </a:pPr>
            <a:r>
              <a:rPr lang="uk-UA" sz="2800" dirty="0" smtClean="0"/>
              <a:t>смолисті речовини рослинних бруньок </a:t>
            </a:r>
          </a:p>
        </p:txBody>
      </p:sp>
      <p:pic>
        <p:nvPicPr>
          <p:cNvPr id="40962" name="Picture 2" descr="http://agrotorg.net/imgs/board/6/89196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072824" cy="5309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3168352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501008"/>
            <a:ext cx="316835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4" name="Picture 4" descr="Файл:Propolis in beehi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3026226" cy="20162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692696"/>
            <a:ext cx="2046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Має бактерицидні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властивості</a:t>
            </a:r>
            <a:endParaRPr lang="ru-RU" dirty="0"/>
          </a:p>
        </p:txBody>
      </p:sp>
      <p:pic>
        <p:nvPicPr>
          <p:cNvPr id="40966" name="Picture 6" descr="Файл:Popunjavanje pukotin propolis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3017912" cy="21578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6056" y="3573016"/>
            <a:ext cx="28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Є будівельним матеріалом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Перга – спеціально оброблений бджолами пилок</a:t>
            </a:r>
          </a:p>
        </p:txBody>
      </p:sp>
      <p:pic>
        <p:nvPicPr>
          <p:cNvPr id="39938" name="Picture 2" descr="http://biznes-pro.ua/price/27170_c73ad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96944" cy="55572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620688"/>
            <a:ext cx="244827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4" name="Picture 8" descr="File:Pierzga 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2304256" cy="15352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36096" y="3573016"/>
            <a:ext cx="316835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6" name="Picture 10" descr="File:Carnica bee on Hylotelephium 'Herbstfreude'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45024"/>
            <a:ext cx="3026227" cy="21599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88224" y="3645024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Збирання пилку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844824"/>
            <a:ext cx="213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Стільники з пергою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Суспільні комахи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Живуть колоніями, де кожна група виконує свої функції</a:t>
            </a:r>
            <a:endParaRPr lang="ru-RU" sz="2800" dirty="0"/>
          </a:p>
        </p:txBody>
      </p:sp>
      <p:pic>
        <p:nvPicPr>
          <p:cNvPr id="2050" name="Picture 2" descr="http://content.foto.mail.ru/mail/ivanich1979/_answers/i-6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10" y="620688"/>
            <a:ext cx="8834874" cy="5521796"/>
          </a:xfrm>
          <a:prstGeom prst="rect">
            <a:avLst/>
          </a:prstGeom>
          <a:noFill/>
        </p:spPr>
      </p:pic>
      <p:pic>
        <p:nvPicPr>
          <p:cNvPr id="2054" name="Picture 6" descr="http://virzoo.narod.ru/nasekomie/termiti/Termit_4.jpg?rand=468542637126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3"/>
            <a:ext cx="3942978" cy="2429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4363" y="324433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836712"/>
            <a:ext cx="3168352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http://www.apus.ru/im.xp/0490500530480550520490500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3056054" cy="22322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740352" y="5661248"/>
            <a:ext cx="1256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Терміти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Бджолина отрута використовується у медицині</a:t>
            </a:r>
          </a:p>
        </p:txBody>
      </p:sp>
      <p:pic>
        <p:nvPicPr>
          <p:cNvPr id="44034" name="Picture 2" descr="http://www.rasteniya-lecarstvennie.ru/uploads/posts/2011-07/1309712975_apiterapiya-lechenie-yadom-pc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548680"/>
            <a:ext cx="7554253" cy="5650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</a:p>
        </p:txBody>
      </p:sp>
      <p:pic>
        <p:nvPicPr>
          <p:cNvPr id="4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19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5589240"/>
            <a:ext cx="4608512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5517232"/>
            <a:ext cx="58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Бджола в класі завжди привертає уваги більше, ніж учителька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Колонія складається з матки, самців і недорозвинених самок</a:t>
            </a:r>
          </a:p>
        </p:txBody>
      </p:sp>
      <p:pic>
        <p:nvPicPr>
          <p:cNvPr id="45058" name="Picture 2" descr="http://antclub.ru/f/437/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984776" cy="55878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844824"/>
            <a:ext cx="113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Накриття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836712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Тут вони гріються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36206" y="1268760"/>
            <a:ext cx="2007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Вентиляція + вхід, </a:t>
            </a:r>
          </a:p>
          <a:p>
            <a:r>
              <a:rPr lang="uk-UA" dirty="0" smtClean="0"/>
              <a:t>що охороняється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132856"/>
            <a:ext cx="1307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Кладовище</a:t>
            </a:r>
          </a:p>
          <a:p>
            <a:r>
              <a:rPr lang="uk-UA" dirty="0" smtClean="0"/>
              <a:t> і смітник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861048"/>
            <a:ext cx="1411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Зимувальна </a:t>
            </a:r>
          </a:p>
          <a:p>
            <a:r>
              <a:rPr lang="uk-UA" dirty="0" smtClean="0"/>
              <a:t>камера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3861048"/>
            <a:ext cx="1763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Зерносховище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4653136"/>
            <a:ext cx="165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Царські палати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522920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Яйця, личинки, лялечки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77072"/>
            <a:ext cx="2556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Тут тримають попелицю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4077072"/>
            <a:ext cx="1647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Тут зберігають </a:t>
            </a:r>
          </a:p>
          <a:p>
            <a:r>
              <a:rPr lang="uk-UA" dirty="0" smtClean="0"/>
              <a:t>здобич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Професії мурах – на все життя. </a:t>
            </a:r>
          </a:p>
        </p:txBody>
      </p:sp>
      <p:pic>
        <p:nvPicPr>
          <p:cNvPr id="47106" name="Picture 2" descr="Ты не бойся муравья... (Formica Rufa Complex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76479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60232" y="620688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Мисливець 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Мураха-фуражир із насіниною череди</a:t>
            </a:r>
          </a:p>
        </p:txBody>
      </p:sp>
      <p:pic>
        <p:nvPicPr>
          <p:cNvPr id="4" name="Picture 2" descr="http://www.stihi.ru/pics/2010/12/07/5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24375" cy="559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Якщо фуражир кілька днів не приносить їжу, його  самого з</a:t>
            </a:r>
            <a:r>
              <a:rPr lang="en-US" sz="2800" dirty="0" smtClean="0"/>
              <a:t>’</a:t>
            </a:r>
            <a:r>
              <a:rPr lang="uk-UA" sz="2800" dirty="0" smtClean="0"/>
              <a:t>їдають. </a:t>
            </a:r>
          </a:p>
          <a:p>
            <a:pPr algn="ctr">
              <a:buNone/>
            </a:pPr>
            <a:r>
              <a:rPr lang="uk-UA" sz="2800" dirty="0" smtClean="0"/>
              <a:t>Фуражирів-інвалідів, навпаки, доглядають </a:t>
            </a:r>
          </a:p>
        </p:txBody>
      </p:sp>
      <p:pic>
        <p:nvPicPr>
          <p:cNvPr id="48132" name="Picture 4" descr="Зараженный муравейник как  модел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548680"/>
            <a:ext cx="5046381" cy="3744416"/>
          </a:xfrm>
          <a:prstGeom prst="rect">
            <a:avLst/>
          </a:prstGeom>
          <a:noFill/>
        </p:spPr>
      </p:pic>
      <p:pic>
        <p:nvPicPr>
          <p:cNvPr id="48134" name="Picture 6" descr="http://antclub.ru/f/318/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780894" cy="31912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740352" y="5301208"/>
            <a:ext cx="1167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Солдат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48680"/>
            <a:ext cx="1456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Фуражир </a:t>
            </a:r>
            <a:endParaRPr lang="ru-RU" sz="2400" dirty="0"/>
          </a:p>
        </p:txBody>
      </p:sp>
      <p:pic>
        <p:nvPicPr>
          <p:cNvPr id="48136" name="Picture 8" descr="http://iscience.ru/wp-content/uploads/2009/05/ant-de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2160240" cy="19226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84168" y="2132856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Прибиральник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Мураха-доглядальниця з яйцем</a:t>
            </a:r>
          </a:p>
        </p:txBody>
      </p:sp>
      <p:pic>
        <p:nvPicPr>
          <p:cNvPr id="4" name="Picture 2" descr="nikon12 Победители конкурса микрофотографии Nikon Small World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408712" cy="568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Мурахи-доглядальниці за яйцями, личинками, лялечками, царицею</a:t>
            </a:r>
          </a:p>
        </p:txBody>
      </p:sp>
      <p:pic>
        <p:nvPicPr>
          <p:cNvPr id="49154" name="Picture 2" descr="Ты не бойся муравья... (Formica Rufa Complex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027117" cy="2448272"/>
          </a:xfrm>
          <a:prstGeom prst="rect">
            <a:avLst/>
          </a:prstGeom>
          <a:noFill/>
        </p:spPr>
      </p:pic>
      <p:pic>
        <p:nvPicPr>
          <p:cNvPr id="49158" name="Picture 6" descr="http://antclub.org/files/u1182/wor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7963644" cy="3014809"/>
          </a:xfrm>
          <a:prstGeom prst="rect">
            <a:avLst/>
          </a:prstGeom>
          <a:noFill/>
        </p:spPr>
      </p:pic>
      <p:pic>
        <p:nvPicPr>
          <p:cNvPr id="49160" name="Picture 8" descr="http://www.zin.ru/Animalia/Coleoptera/addpages/korzunovich/tajny_polyan/images/kok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8680"/>
            <a:ext cx="3396512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6016" y="548680"/>
            <a:ext cx="648072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636912"/>
            <a:ext cx="95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Кокони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636912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Личинки 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Мурахи </a:t>
            </a:r>
            <a:r>
              <a:rPr lang="uk-UA" sz="2800" dirty="0" err="1" smtClean="0"/>
              <a:t>“одомашнили”</a:t>
            </a:r>
            <a:r>
              <a:rPr lang="uk-UA" sz="2800" dirty="0" smtClean="0"/>
              <a:t> попелиць задля солодких виділень, </a:t>
            </a:r>
          </a:p>
          <a:p>
            <a:pPr algn="ctr">
              <a:buNone/>
            </a:pPr>
            <a:r>
              <a:rPr lang="uk-UA" sz="2800" dirty="0" smtClean="0"/>
              <a:t>пасуть їх і охороняють від хижаків</a:t>
            </a:r>
          </a:p>
        </p:txBody>
      </p:sp>
      <p:pic>
        <p:nvPicPr>
          <p:cNvPr id="51202" name="Picture 2" descr="http://communitygardeners.ru/sites/default/files/imagecache/400x250/ants_aphids_su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5355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Мурахи-цистерни накопичують солодку рідину</a:t>
            </a:r>
          </a:p>
        </p:txBody>
      </p:sp>
      <p:pic>
        <p:nvPicPr>
          <p:cNvPr id="50178" name="Picture 2" descr="http://warnet.ws/img5/537/mur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Суспільні комахи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Суспільна комаха поза колонією жити не може</a:t>
            </a:r>
            <a:endParaRPr lang="ru-RU" sz="2800" dirty="0"/>
          </a:p>
        </p:txBody>
      </p:sp>
      <p:pic>
        <p:nvPicPr>
          <p:cNvPr id="1026" name="Picture 2" descr="http://science.compulenta.ru/upload/iblock/e5c/4681622190_2ce8da0930_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48101" cy="5697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Крилаті самці і самки спаровуються в повітрі, </a:t>
            </a:r>
          </a:p>
          <a:p>
            <a:pPr algn="ctr">
              <a:buNone/>
            </a:pPr>
            <a:r>
              <a:rPr lang="uk-UA" sz="2800" dirty="0" smtClean="0"/>
              <a:t>самка обламує крила і започатковує нову колонію</a:t>
            </a:r>
          </a:p>
        </p:txBody>
      </p:sp>
      <p:pic>
        <p:nvPicPr>
          <p:cNvPr id="52226" name="Picture 2" descr="http://www.zin.ru/Animalia/Coleoptera/addpages/korzunovich/tajny_polyan/images/mur-k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468858" cy="5479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Руді лісові мурахи їдять комах, серед яких багато шкідників лісу</a:t>
            </a:r>
          </a:p>
        </p:txBody>
      </p:sp>
      <p:pic>
        <p:nvPicPr>
          <p:cNvPr id="56322" name="Picture 2" descr="http://www.botanichka.ru/wp-content/uploads/2010/05/Ants-520x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958"/>
            <a:ext cx="8523846" cy="5671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Одні люди борються з мурахами у хаті, інші залюбки їх розводять</a:t>
            </a:r>
          </a:p>
        </p:txBody>
      </p:sp>
      <p:pic>
        <p:nvPicPr>
          <p:cNvPr id="57346" name="Picture 2" descr="http://www.apus.ru/im.xp/0490500530480550550540540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776" y="548680"/>
            <a:ext cx="6175224" cy="5609431"/>
          </a:xfrm>
          <a:prstGeom prst="rect">
            <a:avLst/>
          </a:prstGeom>
          <a:noFill/>
        </p:spPr>
      </p:pic>
      <p:pic>
        <p:nvPicPr>
          <p:cNvPr id="57348" name="Picture 4" descr="http://elhow.ru/images/elcontent/bytovye-sovety/kak-izbavitsja-ot-muravev-v-kvartire/000001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448272" cy="1839549"/>
          </a:xfrm>
          <a:prstGeom prst="rect">
            <a:avLst/>
          </a:prstGeom>
          <a:noFill/>
        </p:spPr>
      </p:pic>
      <p:pic>
        <p:nvPicPr>
          <p:cNvPr id="57350" name="Picture 6" descr="http://prirodamatushka.ru/wp-content/uploads/2011/03/ants_in_the_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2448272" cy="1836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Мурахи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Мурахи спілкуються жестами, позами і хімічними речовинами</a:t>
            </a:r>
          </a:p>
        </p:txBody>
      </p:sp>
      <p:pic>
        <p:nvPicPr>
          <p:cNvPr id="53250" name="Picture 2" descr="http://b.img22.rian.ru/images/64342/19/643421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5969" cy="518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Матка – велика самка, основна її функція – відкладати яйця</a:t>
            </a:r>
            <a:endParaRPr lang="ru-RU" sz="2800" dirty="0"/>
          </a:p>
        </p:txBody>
      </p:sp>
      <p:pic>
        <p:nvPicPr>
          <p:cNvPr id="18434" name="Picture 2" descr="http://xn--e1aelkciia2b7d.xn--p1ai/images/pchela-ma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46284" cy="5603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Робочі бджоли – недорозвинені самки, нездатні </a:t>
            </a:r>
          </a:p>
          <a:p>
            <a:pPr algn="ctr">
              <a:buNone/>
            </a:pPr>
            <a:r>
              <a:rPr lang="uk-UA" sz="2800" dirty="0" smtClean="0"/>
              <a:t>до розмноження,  виконують різну роботу</a:t>
            </a:r>
            <a:endParaRPr lang="ru-RU" sz="2800" dirty="0"/>
          </a:p>
        </p:txBody>
      </p:sp>
      <p:pic>
        <p:nvPicPr>
          <p:cNvPr id="19458" name="Picture 2" descr="http://sputnik-pchelovoda.ru/img/Rabochaya_pchela_s_obnogkoy_na_zadney_nog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1227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Яйцеклад робочої бджоли перетворений на жало</a:t>
            </a:r>
            <a:endParaRPr lang="ru-RU" sz="2800" dirty="0"/>
          </a:p>
        </p:txBody>
      </p:sp>
      <p:pic>
        <p:nvPicPr>
          <p:cNvPr id="29700" name="Picture 4" descr="Пчелы, шмель картинки, фото,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96" y="476672"/>
            <a:ext cx="9163296" cy="5735546"/>
          </a:xfrm>
          <a:prstGeom prst="rect">
            <a:avLst/>
          </a:prstGeom>
          <a:noFill/>
        </p:spPr>
      </p:pic>
      <p:pic>
        <p:nvPicPr>
          <p:cNvPr id="29702" name="Picture 6" descr="Пчелы, шмель картинки, фото, виде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4166507" cy="3070870"/>
          </a:xfrm>
          <a:prstGeom prst="rect">
            <a:avLst/>
          </a:prstGeom>
          <a:noFill/>
        </p:spPr>
      </p:pic>
      <p:pic>
        <p:nvPicPr>
          <p:cNvPr id="29704" name="Picture 8" descr="Пчелы, шмель картинки, фото, виде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48449" y="2729034"/>
            <a:ext cx="3920217" cy="2664296"/>
          </a:xfrm>
          <a:prstGeom prst="rect">
            <a:avLst/>
          </a:prstGeom>
          <a:noFill/>
        </p:spPr>
      </p:pic>
      <p:pic>
        <p:nvPicPr>
          <p:cNvPr id="29706" name="Picture 10" descr="Пчелы, шмель картинки, фото, виде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692696"/>
            <a:ext cx="2088230" cy="2088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Трутні – самці, кілька з них запліднюють самку, не мають жала</a:t>
            </a:r>
            <a:endParaRPr lang="ru-RU" sz="2800" dirty="0"/>
          </a:p>
        </p:txBody>
      </p:sp>
      <p:pic>
        <p:nvPicPr>
          <p:cNvPr id="16386" name="Picture 2" descr="Трутень больше пче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60840" cy="5670630"/>
          </a:xfrm>
          <a:prstGeom prst="rect">
            <a:avLst/>
          </a:prstGeom>
          <a:noFill/>
        </p:spPr>
      </p:pic>
      <p:pic>
        <p:nvPicPr>
          <p:cNvPr id="6" name="Picture 2" descr="http://www.botanichka.ru/wp-content/uploads/2010/08/Drone1-520x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2808312" cy="2500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Бджоли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Навесні матка (цариця) відкладає до 3000 яєць за день</a:t>
            </a:r>
            <a:endParaRPr lang="ru-RU" sz="2800" dirty="0"/>
          </a:p>
        </p:txBody>
      </p:sp>
      <p:pic>
        <p:nvPicPr>
          <p:cNvPr id="21506" name="Picture 2" descr="http://sibir-pchelovod.ru/images/stories/img_6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28181" cy="579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581</Words>
  <Application>Microsoft Office PowerPoint</Application>
  <PresentationFormat>Экран (4:3)</PresentationFormat>
  <Paragraphs>147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Суспільні комахи</vt:lpstr>
      <vt:lpstr>Суспільні комахи</vt:lpstr>
      <vt:lpstr>Суспільні комахи</vt:lpstr>
      <vt:lpstr>Суспільні комахи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Бджоли </vt:lpstr>
      <vt:lpstr>  </vt:lpstr>
      <vt:lpstr>Мурахи  </vt:lpstr>
      <vt:lpstr>Мурахи  </vt:lpstr>
      <vt:lpstr>Мурахи  </vt:lpstr>
      <vt:lpstr>Мурахи  </vt:lpstr>
      <vt:lpstr>Мурахи  </vt:lpstr>
      <vt:lpstr>Мурахи  </vt:lpstr>
      <vt:lpstr>Мурахи  </vt:lpstr>
      <vt:lpstr>Мурахи  </vt:lpstr>
      <vt:lpstr>Мурахи  </vt:lpstr>
      <vt:lpstr>Мурахи  </vt:lpstr>
      <vt:lpstr>Мурахи  </vt:lpstr>
      <vt:lpstr>Мурахи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2012-11-08T21:45:19Z</dcterms:created>
  <dcterms:modified xsi:type="dcterms:W3CDTF">2012-12-25T04:44:56Z</dcterms:modified>
</cp:coreProperties>
</file>